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CF"/>
    <a:srgbClr val="FF6E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43668C-AFA1-49BF-9C01-756F2DA47B05}" v="1" dt="2026-04-30T20:39:49.45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91"/>
  </p:normalViewPr>
  <p:slideViewPr>
    <p:cSldViewPr>
      <p:cViewPr varScale="1">
        <p:scale>
          <a:sx n="58" d="100"/>
          <a:sy n="58" d="100"/>
        </p:scale>
        <p:origin x="860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071C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0071C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071C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0071C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071C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071C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6250" y="468249"/>
            <a:ext cx="10650169" cy="10273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071C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1629536"/>
            <a:ext cx="6530975" cy="4173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0071CE"/>
                </a:solidFill>
                <a:latin typeface="Century Gothic"/>
                <a:cs typeface="Century Gothic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7" name="Picture 6" descr="Blue and orange text on a white background&#10;&#10;Description automatically generated">
            <a:extLst>
              <a:ext uri="{FF2B5EF4-FFF2-40B4-BE49-F238E27FC236}">
                <a16:creationId xmlns:a16="http://schemas.microsoft.com/office/drawing/2014/main" id="{0C5F8F5A-08E3-443D-054B-FBF068DF822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0" y="6024650"/>
            <a:ext cx="2238350" cy="73020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" y="458"/>
            <a:ext cx="12190475" cy="6857110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146759" y="1704034"/>
            <a:ext cx="5204460" cy="22396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/>
              <a:t>Community</a:t>
            </a:r>
            <a:r>
              <a:rPr spc="-15" dirty="0"/>
              <a:t> </a:t>
            </a:r>
            <a:r>
              <a:rPr spc="-10" dirty="0"/>
              <a:t>pharmacy: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unified</a:t>
            </a:r>
            <a:r>
              <a:rPr spc="-30" dirty="0"/>
              <a:t> </a:t>
            </a:r>
            <a:r>
              <a:rPr dirty="0"/>
              <a:t>partner</a:t>
            </a:r>
            <a:r>
              <a:rPr spc="-15" dirty="0"/>
              <a:t> </a:t>
            </a:r>
            <a:r>
              <a:rPr spc="-25" dirty="0"/>
              <a:t>in </a:t>
            </a:r>
            <a:r>
              <a:rPr lang="en-GB" dirty="0" err="1"/>
              <a:t>ment</a:t>
            </a:r>
            <a:r>
              <a:rPr lang="en-GB"/>
              <a:t>al health care </a:t>
            </a:r>
            <a:endParaRPr lang="en-US" spc="-20" dirty="0">
              <a:ea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9600" y="4654816"/>
            <a:ext cx="5204460" cy="47448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10"/>
              </a:lnSpc>
            </a:pPr>
            <a:r>
              <a:rPr lang="en-GB" sz="3200" dirty="0">
                <a:solidFill>
                  <a:srgbClr val="0071CE"/>
                </a:solidFill>
                <a:latin typeface="Calibri"/>
                <a:cs typeface="Calibri"/>
              </a:rPr>
              <a:t>Community Pharmacy Sefton</a:t>
            </a:r>
            <a:endParaRPr sz="3200" dirty="0">
              <a:latin typeface="Calibri"/>
              <a:cs typeface="Calibri"/>
            </a:endParaRPr>
          </a:p>
        </p:txBody>
      </p:sp>
      <p:pic>
        <p:nvPicPr>
          <p:cNvPr id="7" name="Picture 6" descr="Blue and orange text on a white background&#10;&#10;Description automatically generated">
            <a:extLst>
              <a:ext uri="{FF2B5EF4-FFF2-40B4-BE49-F238E27FC236}">
                <a16:creationId xmlns:a16="http://schemas.microsoft.com/office/drawing/2014/main" id="{9E15F233-D97F-8ED9-50DC-3C83A5955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14" y="228600"/>
            <a:ext cx="303657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76250" y="468249"/>
            <a:ext cx="10650169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05"/>
              </a:spcBef>
            </a:pPr>
            <a:r>
              <a:rPr dirty="0"/>
              <a:t>Prevention</a:t>
            </a:r>
            <a:r>
              <a:rPr spc="-135" dirty="0"/>
              <a:t> </a:t>
            </a:r>
            <a:r>
              <a:rPr dirty="0"/>
              <a:t>and</a:t>
            </a:r>
            <a:r>
              <a:rPr spc="-110" dirty="0"/>
              <a:t> </a:t>
            </a:r>
            <a:r>
              <a:rPr lang="en-GB" dirty="0"/>
              <a:t>early intervention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016000" y="1568182"/>
            <a:ext cx="6142990" cy="4322337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>
              <a:buClr>
                <a:srgbClr val="FF6E3B"/>
              </a:buClr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Supporting resilience and early support before crisis.</a:t>
            </a:r>
          </a:p>
          <a:p>
            <a:pPr>
              <a:buClr>
                <a:srgbClr val="FF6E3B"/>
              </a:buClr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</a:t>
            </a:r>
          </a:p>
          <a:p>
            <a:pPr>
              <a:buClr>
                <a:srgbClr val="FF6E3B"/>
              </a:buClr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Delivering prevention-focused interventions: </a:t>
            </a:r>
          </a:p>
          <a:p>
            <a:pPr marL="285750" lvl="8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Early support for mild to moderate mental health concerns </a:t>
            </a:r>
          </a:p>
          <a:p>
            <a:pPr marL="285750" lvl="8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Lifestyle advice (sleep, activity, alcohol use) /delivering NHS </a:t>
            </a:r>
            <a:r>
              <a:rPr lang="en-GB" dirty="0" err="1">
                <a:solidFill>
                  <a:srgbClr val="0073CF"/>
                </a:solidFill>
                <a:latin typeface="DM Sans" pitchFamily="2" charset="77"/>
              </a:rPr>
              <a:t>Healthchecks</a:t>
            </a: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in the community </a:t>
            </a:r>
          </a:p>
          <a:p>
            <a:pPr marL="285750" lvl="8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Promoting social connection and wellbeing </a:t>
            </a:r>
            <a:r>
              <a:rPr lang="en-GB" dirty="0" err="1">
                <a:solidFill>
                  <a:srgbClr val="0073CF"/>
                </a:solidFill>
                <a:latin typeface="DM Sans" pitchFamily="2" charset="77"/>
              </a:rPr>
              <a:t>eg</a:t>
            </a: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local warm hubs, Sean’s Place </a:t>
            </a:r>
          </a:p>
          <a:p>
            <a:pPr lvl="8">
              <a:buClr>
                <a:srgbClr val="FF6E3B"/>
              </a:buClr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</a:t>
            </a:r>
          </a:p>
          <a:p>
            <a:pPr>
              <a:buClr>
                <a:srgbClr val="FF6E3B"/>
              </a:buClr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Identifying and engaging: </a:t>
            </a:r>
          </a:p>
          <a:p>
            <a:pPr marL="285750" lvl="1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People not accessing traditional services </a:t>
            </a:r>
          </a:p>
          <a:p>
            <a:pPr marL="285750" lvl="1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Those at risk of deterioration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Contributing to neighbourhood prevention and population health strategies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22716" y="1668398"/>
            <a:ext cx="2978912" cy="13254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22716" y="3429000"/>
            <a:ext cx="2958464" cy="19723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0" y="-1"/>
            <a:ext cx="12185650" cy="68579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834132" y="2109214"/>
            <a:ext cx="6529705" cy="249110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4900" dirty="0">
                <a:solidFill>
                  <a:srgbClr val="FFFFFF"/>
                </a:solidFill>
              </a:rPr>
              <a:t>Offer</a:t>
            </a:r>
            <a:r>
              <a:rPr sz="4900" spc="-270" dirty="0">
                <a:solidFill>
                  <a:srgbClr val="FFFFFF"/>
                </a:solidFill>
              </a:rPr>
              <a:t> </a:t>
            </a:r>
            <a:r>
              <a:rPr sz="4900" spc="-50" dirty="0">
                <a:solidFill>
                  <a:srgbClr val="FFFFFF"/>
                </a:solidFill>
              </a:rPr>
              <a:t>5</a:t>
            </a:r>
            <a:endParaRPr sz="4900"/>
          </a:p>
          <a:p>
            <a:pPr marL="12065" marR="5080" algn="ctr">
              <a:lnSpc>
                <a:spcPct val="110000"/>
              </a:lnSpc>
            </a:pPr>
            <a:r>
              <a:rPr sz="4900" dirty="0">
                <a:solidFill>
                  <a:srgbClr val="FFFFFF"/>
                </a:solidFill>
              </a:rPr>
              <a:t>Clinical</a:t>
            </a:r>
            <a:r>
              <a:rPr sz="4900" spc="-190" dirty="0">
                <a:solidFill>
                  <a:srgbClr val="FFFFFF"/>
                </a:solidFill>
              </a:rPr>
              <a:t> </a:t>
            </a:r>
            <a:r>
              <a:rPr sz="4900" dirty="0">
                <a:solidFill>
                  <a:srgbClr val="FFFFFF"/>
                </a:solidFill>
              </a:rPr>
              <a:t>expertise</a:t>
            </a:r>
            <a:r>
              <a:rPr sz="4900" spc="-190" dirty="0">
                <a:solidFill>
                  <a:srgbClr val="FFFFFF"/>
                </a:solidFill>
              </a:rPr>
              <a:t> </a:t>
            </a:r>
            <a:r>
              <a:rPr sz="4900" dirty="0">
                <a:solidFill>
                  <a:srgbClr val="FFFFFF"/>
                </a:solidFill>
              </a:rPr>
              <a:t>for</a:t>
            </a:r>
            <a:r>
              <a:rPr sz="4900" spc="-170" dirty="0">
                <a:solidFill>
                  <a:srgbClr val="FFFFFF"/>
                </a:solidFill>
              </a:rPr>
              <a:t> </a:t>
            </a:r>
            <a:r>
              <a:rPr sz="4900" spc="-10" dirty="0">
                <a:solidFill>
                  <a:srgbClr val="FFFFFF"/>
                </a:solidFill>
              </a:rPr>
              <a:t>safer </a:t>
            </a:r>
            <a:r>
              <a:rPr sz="4900" dirty="0">
                <a:solidFill>
                  <a:srgbClr val="FFFFFF"/>
                </a:solidFill>
              </a:rPr>
              <a:t>medicines</a:t>
            </a:r>
            <a:r>
              <a:rPr sz="4900" spc="-250" dirty="0">
                <a:solidFill>
                  <a:srgbClr val="FFFFFF"/>
                </a:solidFill>
              </a:rPr>
              <a:t> </a:t>
            </a:r>
            <a:r>
              <a:rPr sz="4900" spc="-25" dirty="0">
                <a:solidFill>
                  <a:srgbClr val="FFFFFF"/>
                </a:solidFill>
              </a:rPr>
              <a:t>use</a:t>
            </a:r>
            <a:endParaRPr sz="4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Clinical</a:t>
            </a:r>
            <a:r>
              <a:rPr spc="-105" dirty="0"/>
              <a:t> </a:t>
            </a:r>
            <a:r>
              <a:rPr dirty="0"/>
              <a:t>expertise</a:t>
            </a:r>
            <a:r>
              <a:rPr spc="-135" dirty="0"/>
              <a:t> </a:t>
            </a:r>
            <a:r>
              <a:rPr dirty="0"/>
              <a:t>for</a:t>
            </a:r>
            <a:r>
              <a:rPr spc="-120" dirty="0"/>
              <a:t> </a:t>
            </a:r>
            <a:r>
              <a:rPr dirty="0"/>
              <a:t>safer</a:t>
            </a:r>
            <a:r>
              <a:rPr spc="-120" dirty="0"/>
              <a:t> </a:t>
            </a:r>
            <a:r>
              <a:rPr dirty="0"/>
              <a:t>medicines</a:t>
            </a:r>
            <a:r>
              <a:rPr spc="-114" dirty="0"/>
              <a:t> </a:t>
            </a:r>
            <a:r>
              <a:rPr spc="-25" dirty="0"/>
              <a:t>use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00" y="1368174"/>
            <a:ext cx="6400800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dirty="0">
                <a:solidFill>
                  <a:srgbClr val="0073CF"/>
                </a:solidFill>
              </a:rPr>
              <a:t>Improving outcomes through medicines optimisation Supporting people taking mental health medications through: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New Medicine Service (NMS)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Discharge Medicines Service (DMS)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Ongoing adherence support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Providing materials  for LD patients </a:t>
            </a:r>
          </a:p>
          <a:p>
            <a:pPr>
              <a:buClr>
                <a:srgbClr val="FF6E3B"/>
              </a:buClr>
            </a:pPr>
            <a:endParaRPr lang="en-GB" dirty="0">
              <a:solidFill>
                <a:srgbClr val="0073CF"/>
              </a:solidFill>
            </a:endParaRPr>
          </a:p>
          <a:p>
            <a:pPr>
              <a:buClr>
                <a:srgbClr val="FF6E3B"/>
              </a:buClr>
            </a:pPr>
            <a:r>
              <a:rPr lang="en-GB" dirty="0">
                <a:solidFill>
                  <a:srgbClr val="0073CF"/>
                </a:solidFill>
              </a:rPr>
              <a:t>Identifying and explaining risks such as: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Side effects (e.g. sedation, weight gain, metabolic impact)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Poor adherence or discontinuation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Withdrawal effects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Polypharmacy interactions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Risk of misuse or overdose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</a:rPr>
              <a:t>Supporting shared decision-making and personalised care</a:t>
            </a:r>
            <a:endParaRPr lang="en-GB" b="1" spc="-20" dirty="0">
              <a:solidFill>
                <a:srgbClr val="0073CF"/>
              </a:solidFill>
              <a:latin typeface="DM Sans" pitchFamily="2" charset="77"/>
              <a:cs typeface="Century Gothic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03488" y="3735489"/>
            <a:ext cx="2958465" cy="19630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03488" y="1458975"/>
            <a:ext cx="2958465" cy="1970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0" y="-1"/>
            <a:ext cx="12185650" cy="68579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25216" y="2109214"/>
            <a:ext cx="6475984" cy="246061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95"/>
              </a:spcBef>
            </a:pPr>
            <a:r>
              <a:rPr sz="4900" dirty="0">
                <a:solidFill>
                  <a:srgbClr val="FFFFFF"/>
                </a:solidFill>
              </a:rPr>
              <a:t>Offer</a:t>
            </a:r>
            <a:r>
              <a:rPr sz="4900" spc="-270" dirty="0">
                <a:solidFill>
                  <a:srgbClr val="FFFFFF"/>
                </a:solidFill>
              </a:rPr>
              <a:t> </a:t>
            </a:r>
            <a:r>
              <a:rPr sz="4900" spc="-50" dirty="0">
                <a:solidFill>
                  <a:srgbClr val="FFFFFF"/>
                </a:solidFill>
              </a:rPr>
              <a:t>6</a:t>
            </a:r>
            <a:endParaRPr sz="4900" dirty="0"/>
          </a:p>
          <a:p>
            <a:pPr marL="12700" marR="5080" algn="ctr">
              <a:lnSpc>
                <a:spcPct val="110000"/>
              </a:lnSpc>
            </a:pPr>
            <a:r>
              <a:rPr sz="4900" dirty="0">
                <a:solidFill>
                  <a:srgbClr val="FFFFFF"/>
                </a:solidFill>
              </a:rPr>
              <a:t>A</a:t>
            </a:r>
            <a:r>
              <a:rPr sz="4900" spc="-150" dirty="0">
                <a:solidFill>
                  <a:srgbClr val="FFFFFF"/>
                </a:solidFill>
              </a:rPr>
              <a:t> </a:t>
            </a:r>
            <a:r>
              <a:rPr sz="4900" spc="-10" dirty="0">
                <a:solidFill>
                  <a:srgbClr val="FFFFFF"/>
                </a:solidFill>
              </a:rPr>
              <a:t>committed</a:t>
            </a:r>
            <a:r>
              <a:rPr sz="4900" spc="-155" dirty="0">
                <a:solidFill>
                  <a:srgbClr val="FFFFFF"/>
                </a:solidFill>
              </a:rPr>
              <a:t> </a:t>
            </a:r>
            <a:r>
              <a:rPr sz="4900" dirty="0">
                <a:solidFill>
                  <a:srgbClr val="FFFFFF"/>
                </a:solidFill>
              </a:rPr>
              <a:t>partner</a:t>
            </a:r>
            <a:r>
              <a:rPr sz="4900" spc="-130" dirty="0">
                <a:solidFill>
                  <a:srgbClr val="FFFFFF"/>
                </a:solidFill>
              </a:rPr>
              <a:t> </a:t>
            </a:r>
            <a:r>
              <a:rPr sz="4900" spc="-25" dirty="0">
                <a:solidFill>
                  <a:srgbClr val="FFFFFF"/>
                </a:solidFill>
              </a:rPr>
              <a:t>in </a:t>
            </a:r>
            <a:r>
              <a:rPr lang="en-GB" sz="4900" spc="-25" dirty="0">
                <a:solidFill>
                  <a:srgbClr val="FFFFFF"/>
                </a:solidFill>
              </a:rPr>
              <a:t>mental health</a:t>
            </a:r>
            <a:r>
              <a:rPr sz="4900" spc="-135" dirty="0">
                <a:solidFill>
                  <a:srgbClr val="FFFFFF"/>
                </a:solidFill>
              </a:rPr>
              <a:t> </a:t>
            </a:r>
            <a:r>
              <a:rPr sz="4900" spc="-10" dirty="0">
                <a:solidFill>
                  <a:srgbClr val="FFFFFF"/>
                </a:solidFill>
              </a:rPr>
              <a:t>pathways</a:t>
            </a:r>
            <a:endParaRPr sz="4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76250" y="468249"/>
            <a:ext cx="11285576" cy="16446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dirty="0"/>
              <a:t>A</a:t>
            </a:r>
            <a:r>
              <a:rPr spc="-85" dirty="0"/>
              <a:t> </a:t>
            </a:r>
            <a:r>
              <a:rPr dirty="0"/>
              <a:t>committed</a:t>
            </a:r>
            <a:r>
              <a:rPr spc="-85" dirty="0"/>
              <a:t> </a:t>
            </a:r>
            <a:r>
              <a:rPr dirty="0"/>
              <a:t>partner</a:t>
            </a:r>
            <a:r>
              <a:rPr spc="-80" dirty="0"/>
              <a:t> </a:t>
            </a:r>
            <a:r>
              <a:rPr dirty="0"/>
              <a:t>in</a:t>
            </a:r>
            <a:r>
              <a:rPr spc="-85" dirty="0"/>
              <a:t> </a:t>
            </a:r>
            <a:r>
              <a:rPr lang="en-GB" dirty="0"/>
              <a:t>mental health</a:t>
            </a:r>
            <a:r>
              <a:rPr spc="-90" dirty="0"/>
              <a:t> </a:t>
            </a:r>
            <a:r>
              <a:rPr spc="-10" dirty="0"/>
              <a:t>pathways</a:t>
            </a:r>
            <a:br>
              <a:rPr lang="en-GB" spc="-10" dirty="0"/>
            </a:b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73CF"/>
                </a:solidFill>
                <a:effectLst/>
                <a:uLnTx/>
                <a:uFillTx/>
                <a:latin typeface="DM Sans" pitchFamily="2" charset="77"/>
              </a:rPr>
              <a:t>Co-designing services enabling consistent, person-centred care across the system</a:t>
            </a:r>
            <a:b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73CF"/>
                </a:solidFill>
                <a:effectLst/>
                <a:uLnTx/>
                <a:uFillTx/>
                <a:latin typeface="DM Sans" pitchFamily="2" charset="77"/>
                <a:cs typeface="Calibri"/>
              </a:rPr>
            </a:b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1828800"/>
            <a:ext cx="8077200" cy="3751027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lang="en-GB" b="1" dirty="0">
                <a:solidFill>
                  <a:srgbClr val="0073CF"/>
                </a:solidFill>
                <a:latin typeface="DM Sans" pitchFamily="2" charset="77"/>
              </a:rPr>
              <a:t>Working as part of the Integrated Neighbourhood Team </a:t>
            </a: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Community pharmacy is ready to:</a:t>
            </a:r>
          </a:p>
          <a:p>
            <a:pPr marL="1270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</a:pPr>
            <a:r>
              <a:rPr lang="en-GB" b="1" dirty="0">
                <a:solidFill>
                  <a:srgbClr val="0073CF"/>
                </a:solidFill>
                <a:latin typeface="DM Sans" pitchFamily="2" charset="77"/>
              </a:rPr>
              <a:t>Contribute to mental health identification and escalation pathways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M Sans" pitchFamily="2" charset="77"/>
              </a:rPr>
              <a:t> </a:t>
            </a:r>
            <a:r>
              <a:rPr lang="en-GB" b="1" dirty="0">
                <a:solidFill>
                  <a:srgbClr val="0073CF"/>
                </a:solidFill>
                <a:latin typeface="DM Sans" pitchFamily="2" charset="77"/>
              </a:rPr>
              <a:t>through new and existing locally commissioned services, </a:t>
            </a:r>
            <a:r>
              <a:rPr lang="en-GB" b="1" dirty="0" err="1">
                <a:solidFill>
                  <a:srgbClr val="0073CF"/>
                </a:solidFill>
                <a:latin typeface="DM Sans" pitchFamily="2" charset="77"/>
              </a:rPr>
              <a:t>eg</a:t>
            </a:r>
            <a:endParaRPr lang="en-GB" b="1" dirty="0">
              <a:solidFill>
                <a:srgbClr val="0073CF"/>
              </a:solidFill>
              <a:latin typeface="DM Sans" pitchFamily="2" charset="77"/>
            </a:endParaRPr>
          </a:p>
          <a:p>
            <a:pPr marL="298450" indent="-28575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Dementia screening, </a:t>
            </a:r>
          </a:p>
          <a:p>
            <a:pPr marL="298450" indent="-28575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NHS </a:t>
            </a:r>
            <a:r>
              <a:rPr lang="en-GB" dirty="0" err="1">
                <a:solidFill>
                  <a:srgbClr val="0073CF"/>
                </a:solidFill>
                <a:latin typeface="DM Sans" pitchFamily="2" charset="77"/>
              </a:rPr>
              <a:t>Healthchecks</a:t>
            </a: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within the local pharmacy</a:t>
            </a:r>
          </a:p>
          <a:p>
            <a:pPr marL="298450" indent="-28575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Alcohol brief intervention service,</a:t>
            </a:r>
          </a:p>
          <a:p>
            <a:pPr marL="298450" indent="-28575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Falls service, </a:t>
            </a:r>
          </a:p>
          <a:p>
            <a:pPr marL="298450" indent="-28575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Substance misuse service users wellbeing check,</a:t>
            </a:r>
          </a:p>
          <a:p>
            <a:pPr marL="298450" indent="-28575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ADHD monitoring service </a:t>
            </a:r>
          </a:p>
          <a:p>
            <a:pPr marL="298450" indent="-28575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Smoking Cessation services </a:t>
            </a:r>
          </a:p>
          <a:p>
            <a:pPr marL="298450" indent="-285750">
              <a:lnSpc>
                <a:spcPct val="100000"/>
              </a:lnSpc>
              <a:spcBef>
                <a:spcPts val="330"/>
              </a:spcBef>
              <a:buClr>
                <a:srgbClr val="FF6E3B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Screening for anxiety and depression (e.g. PHQs)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4852" y="1450975"/>
            <a:ext cx="2966974" cy="19780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94852" y="3791000"/>
            <a:ext cx="2966974" cy="22254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1295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40" dirty="0"/>
              <a:t> </a:t>
            </a:r>
            <a:r>
              <a:rPr dirty="0"/>
              <a:t>value</a:t>
            </a:r>
            <a:r>
              <a:rPr spc="-45" dirty="0"/>
              <a:t> </a:t>
            </a:r>
            <a:r>
              <a:rPr dirty="0"/>
              <a:t>for</a:t>
            </a:r>
            <a:r>
              <a:rPr spc="-50" dirty="0"/>
              <a:t> </a:t>
            </a:r>
            <a:r>
              <a:rPr dirty="0"/>
              <a:t>the</a:t>
            </a:r>
            <a:r>
              <a:rPr spc="-45" dirty="0"/>
              <a:t> </a:t>
            </a:r>
            <a:r>
              <a:rPr spc="-25" dirty="0"/>
              <a:t>INT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81000" y="1629536"/>
            <a:ext cx="7391400" cy="42825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90" dirty="0">
                <a:latin typeface="DM Sans" pitchFamily="2" charset="77"/>
              </a:rPr>
              <a:t>Why</a:t>
            </a:r>
            <a:r>
              <a:rPr sz="1800" spc="-70" dirty="0">
                <a:latin typeface="DM Sans" pitchFamily="2" charset="77"/>
              </a:rPr>
              <a:t> </a:t>
            </a:r>
            <a:r>
              <a:rPr sz="1800" dirty="0">
                <a:latin typeface="DM Sans" pitchFamily="2" charset="77"/>
              </a:rPr>
              <a:t>community</a:t>
            </a:r>
            <a:r>
              <a:rPr sz="1800" spc="-35" dirty="0">
                <a:latin typeface="DM Sans" pitchFamily="2" charset="77"/>
              </a:rPr>
              <a:t> </a:t>
            </a:r>
            <a:r>
              <a:rPr sz="1800" spc="-40" dirty="0">
                <a:latin typeface="DM Sans" pitchFamily="2" charset="77"/>
              </a:rPr>
              <a:t>pharmacy</a:t>
            </a:r>
            <a:r>
              <a:rPr sz="1800" spc="-20" dirty="0">
                <a:latin typeface="DM Sans" pitchFamily="2" charset="77"/>
              </a:rPr>
              <a:t> </a:t>
            </a:r>
            <a:r>
              <a:rPr sz="1800" spc="75" dirty="0">
                <a:latin typeface="DM Sans" pitchFamily="2" charset="77"/>
              </a:rPr>
              <a:t>matters</a:t>
            </a:r>
            <a:r>
              <a:rPr sz="1800" spc="-60" dirty="0">
                <a:latin typeface="DM Sans" pitchFamily="2" charset="77"/>
              </a:rPr>
              <a:t> </a:t>
            </a:r>
            <a:r>
              <a:rPr sz="1800" spc="80" dirty="0">
                <a:latin typeface="DM Sans" pitchFamily="2" charset="77"/>
              </a:rPr>
              <a:t>for</a:t>
            </a:r>
            <a:r>
              <a:rPr sz="1800" spc="-60" dirty="0">
                <a:latin typeface="DM Sans" pitchFamily="2" charset="77"/>
              </a:rPr>
              <a:t> </a:t>
            </a:r>
            <a:r>
              <a:rPr lang="en-GB" sz="1800" spc="60" dirty="0">
                <a:latin typeface="DM Sans" pitchFamily="2" charset="77"/>
              </a:rPr>
              <a:t>mental health: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en-GB" sz="1800" b="0" spc="105" dirty="0">
              <a:latin typeface="DM Sans" pitchFamily="2" charset="77"/>
              <a:cs typeface="Calibri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>
                <a:srgbClr val="FF6E3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GB" sz="1800" b="0" dirty="0">
                <a:latin typeface="DM Sans" pitchFamily="2" charset="77"/>
              </a:rPr>
              <a:t>Earlier identification of mental health deterioration by sharing insights and intelligence with partners. We are a trusted, accessible point of contact 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FF6E3B"/>
              </a:buClr>
              <a:buFont typeface="Wingdings" pitchFamily="2" charset="2"/>
              <a:buChar char="§"/>
            </a:pPr>
            <a:r>
              <a:rPr lang="en-GB" sz="1800" b="0" dirty="0">
                <a:latin typeface="DM Sans" pitchFamily="2" charset="77"/>
              </a:rPr>
              <a:t>Reduced pressure on urgent and acute services 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FF6E3B"/>
              </a:buClr>
              <a:buFont typeface="Wingdings" pitchFamily="2" charset="2"/>
              <a:buChar char="§"/>
            </a:pPr>
            <a:r>
              <a:rPr lang="en-GB" sz="1800" b="0" dirty="0">
                <a:latin typeface="DM Sans" pitchFamily="2" charset="77"/>
              </a:rPr>
              <a:t>Support continuity across services </a:t>
            </a:r>
            <a:r>
              <a:rPr lang="en-GB" sz="1800" b="0" dirty="0" err="1">
                <a:latin typeface="DM Sans" pitchFamily="2" charset="77"/>
              </a:rPr>
              <a:t>eg</a:t>
            </a:r>
            <a:r>
              <a:rPr lang="en-GB" sz="1800" b="0" dirty="0">
                <a:latin typeface="DM Sans" pitchFamily="2" charset="77"/>
              </a:rPr>
              <a:t> Discharge Medicine Service for patients discharged from hospital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FF6E3B"/>
              </a:buClr>
              <a:buFont typeface="Wingdings" pitchFamily="2" charset="2"/>
              <a:buChar char="§"/>
            </a:pPr>
            <a:r>
              <a:rPr lang="en-GB" sz="1800" b="0" dirty="0">
                <a:latin typeface="DM Sans" pitchFamily="2" charset="77"/>
              </a:rPr>
              <a:t>Improved medicines safety and adherence resulting in better patient and carer experience 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FF6E3B"/>
              </a:buClr>
              <a:buFont typeface="Wingdings" pitchFamily="2" charset="2"/>
              <a:buChar char="§"/>
            </a:pPr>
            <a:r>
              <a:rPr lang="en-GB" sz="1800" b="0" dirty="0">
                <a:latin typeface="DM Sans" pitchFamily="2" charset="77"/>
              </a:rPr>
              <a:t>Reduced stigma through informal, community-based support 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FF6E3B"/>
              </a:buClr>
              <a:buFont typeface="Wingdings" pitchFamily="2" charset="2"/>
              <a:buChar char="§"/>
            </a:pPr>
            <a:r>
              <a:rPr lang="en-GB" sz="1800" b="0" dirty="0">
                <a:latin typeface="DM Sans" pitchFamily="2" charset="77"/>
              </a:rPr>
              <a:t>Stronger prevention and neighbourhood resilience</a:t>
            </a:r>
          </a:p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FF6E3B"/>
              </a:buClr>
              <a:buFont typeface="Wingdings" pitchFamily="2" charset="2"/>
              <a:buChar char="§"/>
            </a:pPr>
            <a:r>
              <a:rPr lang="en-GB" sz="1800" b="0" spc="60" dirty="0">
                <a:latin typeface="DM Sans" pitchFamily="2" charset="77"/>
              </a:rPr>
              <a:t>Improves access to advice and support for the whole community so reduces inequalities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  <a:buClr>
                <a:srgbClr val="FF6E3B"/>
              </a:buClr>
            </a:pPr>
            <a:endParaRPr sz="1800" b="0" spc="60" dirty="0">
              <a:latin typeface="DM Sans" pitchFamily="2" charset="77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60689" y="1374013"/>
            <a:ext cx="3083179" cy="20549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60689" y="3740696"/>
            <a:ext cx="3083179" cy="23121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49020" y="723392"/>
            <a:ext cx="3012440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10" dirty="0"/>
              <a:t>Background</a:t>
            </a:r>
            <a:endParaRPr sz="4900" dirty="0"/>
          </a:p>
        </p:txBody>
      </p:sp>
      <p:sp>
        <p:nvSpPr>
          <p:cNvPr id="3" name="object 3"/>
          <p:cNvSpPr txBox="1"/>
          <p:nvPr/>
        </p:nvSpPr>
        <p:spPr>
          <a:xfrm>
            <a:off x="304800" y="1648841"/>
            <a:ext cx="7772400" cy="4489691"/>
          </a:xfrm>
          <a:prstGeom prst="rect">
            <a:avLst/>
          </a:prstGeom>
        </p:spPr>
        <p:txBody>
          <a:bodyPr vert="horz" wrap="square" lIns="0" tIns="69850" rIns="0" bIns="0" rtlCol="0" anchor="t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550"/>
              </a:spcBef>
            </a:pPr>
            <a:r>
              <a:rPr b="1" spc="80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The</a:t>
            </a:r>
            <a:r>
              <a:rPr b="1" spc="-50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</a:t>
            </a:r>
            <a:r>
              <a:rPr b="1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role</a:t>
            </a:r>
            <a:r>
              <a:rPr b="1" spc="-65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</a:t>
            </a:r>
            <a:r>
              <a:rPr b="1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of</a:t>
            </a:r>
            <a:r>
              <a:rPr b="1" spc="-45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</a:t>
            </a:r>
            <a:r>
              <a:rPr b="1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community</a:t>
            </a:r>
            <a:r>
              <a:rPr b="1" spc="-55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</a:t>
            </a:r>
            <a:r>
              <a:rPr b="1" spc="-35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pharmacy</a:t>
            </a:r>
            <a:r>
              <a:rPr b="1" spc="-50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</a:t>
            </a:r>
            <a:r>
              <a:rPr b="1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in</a:t>
            </a:r>
            <a:r>
              <a:rPr b="1" spc="-55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</a:t>
            </a:r>
            <a:r>
              <a:rPr b="1" spc="-10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proactive,</a:t>
            </a:r>
            <a:r>
              <a:rPr b="1" spc="-30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</a:t>
            </a:r>
            <a:r>
              <a:rPr b="1" spc="-20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joined</a:t>
            </a:r>
            <a:r>
              <a:rPr b="1" spc="-35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up</a:t>
            </a:r>
            <a:r>
              <a:rPr lang="en-GB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 </a:t>
            </a:r>
            <a:r>
              <a:rPr lang="en-GB" b="1" spc="65" dirty="0">
                <a:solidFill>
                  <a:srgbClr val="0073CF"/>
                </a:solidFill>
                <a:latin typeface="DM Sans" pitchFamily="2" charset="77"/>
                <a:cs typeface="Century Gothic"/>
              </a:rPr>
              <a:t>mental health care</a:t>
            </a:r>
            <a:endParaRPr lang="en-GB" b="1" spc="-20" dirty="0">
              <a:solidFill>
                <a:srgbClr val="0073CF"/>
              </a:solidFill>
              <a:latin typeface="DM Sans" pitchFamily="2" charset="77"/>
              <a:cs typeface="Century Gothic"/>
            </a:endParaRPr>
          </a:p>
          <a:p>
            <a:pPr marL="12700" algn="l">
              <a:lnSpc>
                <a:spcPct val="100000"/>
              </a:lnSpc>
              <a:spcBef>
                <a:spcPts val="459"/>
              </a:spcBef>
            </a:pPr>
            <a:endParaRPr sz="1700" dirty="0">
              <a:solidFill>
                <a:srgbClr val="0073CF"/>
              </a:solidFill>
              <a:latin typeface="DM Sans" pitchFamily="2" charset="77"/>
              <a:cs typeface="Century Gothic"/>
            </a:endParaRPr>
          </a:p>
          <a:p>
            <a:pPr algn="l">
              <a:buClr>
                <a:srgbClr val="FF6D3A"/>
              </a:buClr>
              <a:buSzPct val="78947"/>
              <a:tabLst>
                <a:tab pos="354965" algn="l"/>
              </a:tabLst>
            </a:pPr>
            <a:r>
              <a:rPr lang="en-US" sz="1700" spc="85" dirty="0">
                <a:solidFill>
                  <a:srgbClr val="0073CF"/>
                </a:solidFill>
                <a:latin typeface="DM Sans" pitchFamily="2" charset="77"/>
                <a:cs typeface="Calibri"/>
              </a:rPr>
              <a:t>Mental health conditions are common, often hidden, and can fluctuate</a:t>
            </a:r>
            <a:endParaRPr sz="1700" dirty="0">
              <a:solidFill>
                <a:srgbClr val="0073CF"/>
              </a:solidFill>
              <a:latin typeface="DM Sans" pitchFamily="2" charset="77"/>
              <a:cs typeface="Calibri"/>
            </a:endParaRPr>
          </a:p>
          <a:p>
            <a:pPr algn="l">
              <a:spcBef>
                <a:spcPts val="1455"/>
              </a:spcBef>
              <a:buClr>
                <a:srgbClr val="FF6D3A"/>
              </a:buClr>
              <a:buSzPct val="78947"/>
              <a:tabLst>
                <a:tab pos="355600" algn="l"/>
              </a:tabLst>
            </a:pPr>
            <a:r>
              <a:rPr lang="en-US" sz="1700" spc="85" dirty="0">
                <a:solidFill>
                  <a:srgbClr val="0073CF"/>
                </a:solidFill>
                <a:latin typeface="DM Sans" pitchFamily="2" charset="77"/>
                <a:cs typeface="Calibri"/>
              </a:rPr>
              <a:t>Community pharmacies provide and can provide</a:t>
            </a:r>
          </a:p>
          <a:p>
            <a:pPr marL="285750" indent="-285750" algn="l">
              <a:spcBef>
                <a:spcPts val="1455"/>
              </a:spcBef>
              <a:buClr>
                <a:srgbClr val="FF6D3A"/>
              </a:buClr>
              <a:buSzPct val="78947"/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en-US" sz="1700" spc="85" dirty="0">
                <a:solidFill>
                  <a:srgbClr val="0073CF"/>
                </a:solidFill>
                <a:latin typeface="DM Sans" pitchFamily="2" charset="77"/>
                <a:cs typeface="Calibri"/>
              </a:rPr>
              <a:t>Trusted frequent contact, improving access to help</a:t>
            </a:r>
            <a:endParaRPr lang="en-US" sz="1700" spc="85" dirty="0">
              <a:solidFill>
                <a:srgbClr val="0073CF"/>
              </a:solidFill>
              <a:latin typeface="DM Sans" pitchFamily="2" charset="77"/>
            </a:endParaRPr>
          </a:p>
          <a:p>
            <a:pPr marL="285750" indent="-285750" algn="l">
              <a:spcBef>
                <a:spcPts val="1455"/>
              </a:spcBef>
              <a:buClr>
                <a:srgbClr val="FF6D3A"/>
              </a:buClr>
              <a:buSzPct val="78947"/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en-US" sz="1700" spc="85" dirty="0">
                <a:solidFill>
                  <a:srgbClr val="0073CF"/>
                </a:solidFill>
                <a:latin typeface="DM Sans" pitchFamily="2" charset="77"/>
                <a:cs typeface="Calibri"/>
              </a:rPr>
              <a:t>Early identification,</a:t>
            </a:r>
            <a:r>
              <a:rPr kumimoji="0" lang="en-US" sz="1700" b="0" i="0" u="none" strike="noStrike" kern="0" cap="none" spc="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M Sans" pitchFamily="2" charset="77"/>
                <a:cs typeface="Calibri"/>
              </a:rPr>
              <a:t> </a:t>
            </a:r>
            <a:r>
              <a:rPr lang="en-US" sz="1700" spc="85" dirty="0">
                <a:solidFill>
                  <a:srgbClr val="0073CF"/>
                </a:solidFill>
                <a:latin typeface="DM Sans" pitchFamily="2" charset="77"/>
                <a:cs typeface="Calibri"/>
              </a:rPr>
              <a:t>spotting signs of early decline in health and wellbeing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1455"/>
              </a:spcBef>
              <a:spcAft>
                <a:spcPts val="0"/>
              </a:spcAft>
              <a:buClr>
                <a:srgbClr val="FF6D3A"/>
              </a:buClr>
              <a:buSzPct val="78947"/>
              <a:buFont typeface="Arial" panose="020B0604020202020204" pitchFamily="34" charset="0"/>
              <a:buChar char="•"/>
              <a:tabLst>
                <a:tab pos="355600" algn="l"/>
              </a:tabLst>
              <a:defRPr/>
            </a:pPr>
            <a:r>
              <a:rPr lang="en-US" sz="1700" spc="85" dirty="0">
                <a:solidFill>
                  <a:srgbClr val="0073CF"/>
                </a:solidFill>
                <a:latin typeface="DM Sans" pitchFamily="2" charset="77"/>
                <a:cs typeface="Calibri"/>
              </a:rPr>
              <a:t>Prevention, and public health support, coordinated care for long-term condition management</a:t>
            </a:r>
          </a:p>
          <a:p>
            <a:pPr marL="285750" indent="-285750" algn="l">
              <a:spcBef>
                <a:spcPts val="1455"/>
              </a:spcBef>
              <a:buClr>
                <a:srgbClr val="FF6D3A"/>
              </a:buClr>
              <a:buSzPct val="78947"/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en-US" sz="1700" spc="85" dirty="0">
                <a:solidFill>
                  <a:srgbClr val="0073CF"/>
                </a:solidFill>
                <a:latin typeface="DM Sans" pitchFamily="2" charset="77"/>
                <a:cs typeface="Calibri"/>
              </a:rPr>
              <a:t>Working with </a:t>
            </a:r>
            <a:r>
              <a:rPr lang="en-US" sz="1700" spc="85" dirty="0" err="1">
                <a:solidFill>
                  <a:srgbClr val="0073CF"/>
                </a:solidFill>
                <a:latin typeface="DM Sans" pitchFamily="2" charset="77"/>
                <a:cs typeface="Calibri"/>
              </a:rPr>
              <a:t>neighbourhood</a:t>
            </a:r>
            <a:r>
              <a:rPr lang="en-US" sz="1700" spc="85" dirty="0">
                <a:solidFill>
                  <a:srgbClr val="0073CF"/>
                </a:solidFill>
                <a:latin typeface="DM Sans" pitchFamily="2" charset="77"/>
                <a:cs typeface="Calibri"/>
              </a:rPr>
              <a:t> teams in a joined up collaborative way</a:t>
            </a:r>
            <a:endParaRPr lang="en-GB" sz="1700" dirty="0">
              <a:solidFill>
                <a:srgbClr val="0073CF"/>
              </a:solidFill>
              <a:latin typeface="DM Sans" pitchFamily="2" charset="77"/>
            </a:endParaRPr>
          </a:p>
          <a:p>
            <a:pPr marL="354965" indent="-342265">
              <a:spcBef>
                <a:spcPts val="1455"/>
              </a:spcBef>
              <a:buClr>
                <a:srgbClr val="FF6D3A"/>
              </a:buClr>
              <a:buSzPct val="78947"/>
              <a:buFont typeface="Wingdings"/>
              <a:buChar char=""/>
              <a:tabLst>
                <a:tab pos="355600" algn="l"/>
              </a:tabLst>
            </a:pPr>
            <a:endParaRPr sz="1900" spc="85" dirty="0">
              <a:solidFill>
                <a:srgbClr val="0071CE"/>
              </a:solidFill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01531" y="1648841"/>
            <a:ext cx="2893949" cy="217043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1531" y="4158399"/>
            <a:ext cx="2937637" cy="144106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0" y="304800"/>
            <a:ext cx="12185650" cy="68579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454655" y="2109214"/>
            <a:ext cx="7285355" cy="2459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52090" algn="l">
              <a:lnSpc>
                <a:spcPct val="110100"/>
              </a:lnSpc>
              <a:spcBef>
                <a:spcPts val="100"/>
              </a:spcBef>
            </a:pPr>
            <a:r>
              <a:rPr sz="4900" dirty="0">
                <a:solidFill>
                  <a:srgbClr val="FFFFFF"/>
                </a:solidFill>
              </a:rPr>
              <a:t>Offer</a:t>
            </a:r>
            <a:r>
              <a:rPr sz="4900" spc="-270" dirty="0">
                <a:solidFill>
                  <a:srgbClr val="FFFFFF"/>
                </a:solidFill>
              </a:rPr>
              <a:t> </a:t>
            </a:r>
            <a:r>
              <a:rPr sz="4900" spc="-50" dirty="0">
                <a:solidFill>
                  <a:srgbClr val="FFFFFF"/>
                </a:solidFill>
              </a:rPr>
              <a:t>1</a:t>
            </a:r>
            <a:br>
              <a:rPr lang="en-GB" sz="4900" spc="-50" dirty="0">
                <a:solidFill>
                  <a:srgbClr val="FFFFFF"/>
                </a:solidFill>
              </a:rPr>
            </a:br>
            <a:r>
              <a:rPr lang="en-GB" sz="4900" spc="-50" dirty="0">
                <a:solidFill>
                  <a:srgbClr val="FFFFFF"/>
                </a:solidFill>
              </a:rPr>
              <a:t>Community Pharmacy as the front door for mental health</a:t>
            </a:r>
            <a:endParaRPr sz="4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4800" y="301261"/>
            <a:ext cx="10650169" cy="1357165"/>
          </a:xfrm>
          <a:prstGeom prst="rect">
            <a:avLst/>
          </a:prstGeom>
        </p:spPr>
        <p:txBody>
          <a:bodyPr vert="horz" wrap="square" lIns="0" tIns="124840" rIns="0" bIns="0" rtlCol="0">
            <a:spAutoFit/>
          </a:bodyPr>
          <a:lstStyle/>
          <a:p>
            <a:pPr marL="170180" algn="ctr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Community</a:t>
            </a:r>
            <a:r>
              <a:rPr sz="4000" spc="-110" dirty="0"/>
              <a:t> </a:t>
            </a:r>
            <a:r>
              <a:rPr sz="4000" dirty="0"/>
              <a:t>pharmacy</a:t>
            </a:r>
            <a:r>
              <a:rPr sz="4000" spc="-110" dirty="0"/>
              <a:t> </a:t>
            </a:r>
            <a:r>
              <a:rPr sz="4000" dirty="0"/>
              <a:t>as</a:t>
            </a:r>
            <a:r>
              <a:rPr sz="4000" spc="-120" dirty="0"/>
              <a:t> </a:t>
            </a:r>
            <a:r>
              <a:rPr sz="4000" dirty="0"/>
              <a:t>the</a:t>
            </a:r>
            <a:r>
              <a:rPr sz="4000" spc="-110" dirty="0"/>
              <a:t> </a:t>
            </a:r>
            <a:r>
              <a:rPr lang="en-GB" sz="4000" dirty="0"/>
              <a:t>front door for mental health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663703" y="1607922"/>
            <a:ext cx="7337297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Accessible, no-appointment setting for early conversations, regular contact with people managing long-term conditions, able to spot early warning signs such as: </a:t>
            </a:r>
          </a:p>
          <a:p>
            <a:endParaRPr lang="en-GB" dirty="0">
              <a:solidFill>
                <a:srgbClr val="0073CF"/>
              </a:solidFill>
              <a:latin typeface="DM Sans" pitchFamily="2" charset="77"/>
            </a:endParaRPr>
          </a:p>
          <a:p>
            <a:pPr marL="285750" lvl="3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Low mood, anxiety, or distress </a:t>
            </a:r>
          </a:p>
          <a:p>
            <a:pPr marL="285750" lvl="3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Changes in sleep or behaviour </a:t>
            </a:r>
            <a:r>
              <a:rPr lang="en-GB" dirty="0" err="1">
                <a:solidFill>
                  <a:srgbClr val="0073CF"/>
                </a:solidFill>
                <a:latin typeface="DM Sans" pitchFamily="2" charset="77"/>
              </a:rPr>
              <a:t>eg</a:t>
            </a: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confusion </a:t>
            </a:r>
          </a:p>
          <a:p>
            <a:pPr marL="285750" lvl="3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Withdrawal or social isolation </a:t>
            </a:r>
          </a:p>
          <a:p>
            <a:pPr marL="285750" lvl="3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Poor self-care or medication adherence</a:t>
            </a:r>
          </a:p>
          <a:p>
            <a:pPr lvl="3">
              <a:buClr>
                <a:srgbClr val="FF6E3B"/>
              </a:buClr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</a:t>
            </a:r>
          </a:p>
          <a:p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Acting early to: </a:t>
            </a:r>
          </a:p>
          <a:p>
            <a:pPr marL="285750" lvl="1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Provide support </a:t>
            </a:r>
            <a:r>
              <a:rPr lang="en-GB" dirty="0" err="1">
                <a:solidFill>
                  <a:srgbClr val="0073CF"/>
                </a:solidFill>
                <a:latin typeface="DM Sans" pitchFamily="2" charset="77"/>
              </a:rPr>
              <a:t>eg</a:t>
            </a: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with new medications and adherence </a:t>
            </a:r>
          </a:p>
          <a:p>
            <a:pPr marL="285750" lvl="1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Raise concerns </a:t>
            </a:r>
          </a:p>
          <a:p>
            <a:pPr marL="285750" lvl="1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Connect people to the right services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Helping prevent crisis presentations and escalation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6731" y="1690623"/>
            <a:ext cx="3131566" cy="208775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96731" y="4001261"/>
            <a:ext cx="3131566" cy="20877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35883" y="2109214"/>
            <a:ext cx="5921375" cy="249110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95"/>
              </a:spcBef>
            </a:pPr>
            <a:r>
              <a:rPr sz="4900" dirty="0">
                <a:solidFill>
                  <a:srgbClr val="FFFFFF"/>
                </a:solidFill>
              </a:rPr>
              <a:t>Offer</a:t>
            </a:r>
            <a:r>
              <a:rPr sz="4900" spc="-270" dirty="0">
                <a:solidFill>
                  <a:srgbClr val="FFFFFF"/>
                </a:solidFill>
              </a:rPr>
              <a:t> </a:t>
            </a:r>
            <a:r>
              <a:rPr sz="4900" spc="-50" dirty="0">
                <a:solidFill>
                  <a:srgbClr val="FFFFFF"/>
                </a:solidFill>
              </a:rPr>
              <a:t>2</a:t>
            </a:r>
            <a:endParaRPr sz="4900"/>
          </a:p>
          <a:p>
            <a:pPr marL="12065" marR="5080" indent="1270" algn="ctr">
              <a:lnSpc>
                <a:spcPct val="110000"/>
              </a:lnSpc>
            </a:pPr>
            <a:r>
              <a:rPr sz="4900" dirty="0">
                <a:solidFill>
                  <a:srgbClr val="FFFFFF"/>
                </a:solidFill>
              </a:rPr>
              <a:t>Local</a:t>
            </a:r>
            <a:r>
              <a:rPr sz="4900" spc="-180" dirty="0">
                <a:solidFill>
                  <a:srgbClr val="FFFFFF"/>
                </a:solidFill>
              </a:rPr>
              <a:t> </a:t>
            </a:r>
            <a:r>
              <a:rPr sz="4900" spc="-10" dirty="0">
                <a:solidFill>
                  <a:srgbClr val="FFFFFF"/>
                </a:solidFill>
              </a:rPr>
              <a:t>intelligence</a:t>
            </a:r>
            <a:r>
              <a:rPr sz="4900" spc="-180" dirty="0">
                <a:solidFill>
                  <a:srgbClr val="FFFFFF"/>
                </a:solidFill>
              </a:rPr>
              <a:t> </a:t>
            </a:r>
            <a:r>
              <a:rPr sz="4900" spc="-20" dirty="0">
                <a:solidFill>
                  <a:srgbClr val="FFFFFF"/>
                </a:solidFill>
              </a:rPr>
              <a:t>from everyday</a:t>
            </a:r>
            <a:r>
              <a:rPr sz="4900" spc="-195" dirty="0">
                <a:solidFill>
                  <a:srgbClr val="FFFFFF"/>
                </a:solidFill>
              </a:rPr>
              <a:t> </a:t>
            </a:r>
            <a:r>
              <a:rPr sz="4900" spc="-25" dirty="0">
                <a:solidFill>
                  <a:srgbClr val="FFFFFF"/>
                </a:solidFill>
              </a:rPr>
              <a:t>conversations</a:t>
            </a:r>
            <a:endParaRPr sz="4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421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05"/>
              </a:spcBef>
            </a:pPr>
            <a:r>
              <a:rPr dirty="0"/>
              <a:t>Local</a:t>
            </a:r>
            <a:r>
              <a:rPr spc="-145" dirty="0"/>
              <a:t> </a:t>
            </a:r>
            <a:r>
              <a:rPr dirty="0"/>
              <a:t>intelligence</a:t>
            </a:r>
            <a:r>
              <a:rPr spc="-145" dirty="0"/>
              <a:t> </a:t>
            </a:r>
            <a:r>
              <a:rPr dirty="0"/>
              <a:t>from</a:t>
            </a:r>
            <a:r>
              <a:rPr spc="-160" dirty="0"/>
              <a:t> </a:t>
            </a:r>
            <a:r>
              <a:rPr dirty="0"/>
              <a:t>everyday</a:t>
            </a:r>
            <a:r>
              <a:rPr spc="-175" dirty="0"/>
              <a:t> </a:t>
            </a:r>
            <a:r>
              <a:rPr spc="-10" dirty="0"/>
              <a:t>conversations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568182"/>
            <a:ext cx="6689725" cy="3935052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b="1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Understanding</a:t>
            </a:r>
            <a:r>
              <a:rPr b="1" spc="-30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 </a:t>
            </a:r>
            <a:r>
              <a:rPr b="1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the person,</a:t>
            </a:r>
            <a:r>
              <a:rPr b="1" spc="-15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 </a:t>
            </a:r>
            <a:r>
              <a:rPr b="1" spc="50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not</a:t>
            </a:r>
            <a:r>
              <a:rPr b="1" spc="10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 </a:t>
            </a:r>
            <a:r>
              <a:rPr b="1" spc="85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just</a:t>
            </a:r>
            <a:r>
              <a:rPr b="1" spc="-15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 </a:t>
            </a:r>
            <a:r>
              <a:rPr b="1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the</a:t>
            </a:r>
            <a:r>
              <a:rPr b="1" spc="5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 </a:t>
            </a:r>
            <a:r>
              <a:rPr b="1" spc="-10" dirty="0">
                <a:solidFill>
                  <a:srgbClr val="0071CE"/>
                </a:solidFill>
                <a:latin typeface="DM Sans" pitchFamily="2" charset="77"/>
                <a:cs typeface="Century Gothic"/>
              </a:rPr>
              <a:t>prescription</a:t>
            </a:r>
            <a:endParaRPr lang="en-GB" b="1" spc="-10" dirty="0">
              <a:solidFill>
                <a:srgbClr val="0071CE"/>
              </a:solidFill>
              <a:latin typeface="DM Sans" pitchFamily="2" charset="77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endParaRPr dirty="0">
              <a:latin typeface="DM Sans" pitchFamily="2" charset="77"/>
              <a:cs typeface="Century Gothic"/>
            </a:endParaRPr>
          </a:p>
          <a:p>
            <a:pPr>
              <a:buClr>
                <a:srgbClr val="000000">
                  <a:alpha val="84706"/>
                </a:srgbClr>
              </a:buClr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Pharmacy teams build trusted, long-term relationships with patients and carers. Informal conversations reveal important indicators such as: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Emotional distress or worsening mental health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Social isolation or loneliness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Carer strain or burnout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Early signs of relapse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Insights support: Holistic assessments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Shared care planning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Amplifying patient and carer voice within the neighbourhood system</a:t>
            </a:r>
            <a:endParaRPr dirty="0">
              <a:solidFill>
                <a:srgbClr val="0073CF"/>
              </a:solidFill>
              <a:latin typeface="DM Sans" pitchFamily="2" charset="77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5044" y="1690623"/>
            <a:ext cx="2886582" cy="192443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15044" y="3866299"/>
            <a:ext cx="2886582" cy="19103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0" y="-1"/>
            <a:ext cx="12185650" cy="68579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288284" y="2109214"/>
            <a:ext cx="5618480" cy="2491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18970">
              <a:lnSpc>
                <a:spcPct val="110100"/>
              </a:lnSpc>
              <a:spcBef>
                <a:spcPts val="100"/>
              </a:spcBef>
            </a:pPr>
            <a:r>
              <a:rPr sz="4900" dirty="0">
                <a:solidFill>
                  <a:srgbClr val="FFFFFF"/>
                </a:solidFill>
              </a:rPr>
              <a:t>Offer</a:t>
            </a:r>
            <a:r>
              <a:rPr sz="4900" spc="-270" dirty="0">
                <a:solidFill>
                  <a:srgbClr val="FFFFFF"/>
                </a:solidFill>
              </a:rPr>
              <a:t> </a:t>
            </a:r>
            <a:r>
              <a:rPr sz="4900" spc="-50" dirty="0">
                <a:solidFill>
                  <a:srgbClr val="FFFFFF"/>
                </a:solidFill>
              </a:rPr>
              <a:t>3 </a:t>
            </a:r>
            <a:r>
              <a:rPr sz="4900" dirty="0">
                <a:solidFill>
                  <a:srgbClr val="FFFFFF"/>
                </a:solidFill>
              </a:rPr>
              <a:t>Advice,</a:t>
            </a:r>
            <a:r>
              <a:rPr sz="4900" spc="-175" dirty="0">
                <a:solidFill>
                  <a:srgbClr val="FFFFFF"/>
                </a:solidFill>
              </a:rPr>
              <a:t> </a:t>
            </a:r>
            <a:r>
              <a:rPr sz="4900" spc="-10" dirty="0">
                <a:solidFill>
                  <a:srgbClr val="FFFFFF"/>
                </a:solidFill>
              </a:rPr>
              <a:t>education</a:t>
            </a:r>
            <a:r>
              <a:rPr sz="4900" spc="-155" dirty="0">
                <a:solidFill>
                  <a:srgbClr val="FFFFFF"/>
                </a:solidFill>
              </a:rPr>
              <a:t> </a:t>
            </a:r>
            <a:r>
              <a:rPr sz="4900" spc="-25" dirty="0">
                <a:solidFill>
                  <a:srgbClr val="FFFFFF"/>
                </a:solidFill>
              </a:rPr>
              <a:t>and</a:t>
            </a:r>
            <a:endParaRPr sz="4900"/>
          </a:p>
          <a:p>
            <a:pPr marL="1501775">
              <a:lnSpc>
                <a:spcPct val="100000"/>
              </a:lnSpc>
              <a:spcBef>
                <a:spcPts val="585"/>
              </a:spcBef>
            </a:pPr>
            <a:r>
              <a:rPr sz="4900" spc="-10" dirty="0">
                <a:solidFill>
                  <a:srgbClr val="FFFFFF"/>
                </a:solidFill>
              </a:rPr>
              <a:t>navigation</a:t>
            </a:r>
            <a:endParaRPr sz="4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915" rIns="0" bIns="0" rtlCol="0">
            <a:spAutoFit/>
          </a:bodyPr>
          <a:lstStyle/>
          <a:p>
            <a:pPr marL="149225">
              <a:lnSpc>
                <a:spcPct val="100000"/>
              </a:lnSpc>
              <a:spcBef>
                <a:spcPts val="105"/>
              </a:spcBef>
            </a:pPr>
            <a:r>
              <a:rPr dirty="0"/>
              <a:t>Advice,</a:t>
            </a:r>
            <a:r>
              <a:rPr spc="-65" dirty="0"/>
              <a:t> </a:t>
            </a:r>
            <a:r>
              <a:rPr dirty="0"/>
              <a:t>education</a:t>
            </a:r>
            <a:r>
              <a:rPr spc="-85" dirty="0"/>
              <a:t> </a:t>
            </a:r>
            <a:r>
              <a:rPr dirty="0"/>
              <a:t>and</a:t>
            </a:r>
            <a:r>
              <a:rPr spc="-70" dirty="0"/>
              <a:t> </a:t>
            </a:r>
            <a:r>
              <a:rPr spc="-10" dirty="0"/>
              <a:t>navigation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00" y="1370529"/>
            <a:ext cx="6323330" cy="4599336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Supporting people to access the right mental health support. Providing practical advice on: </a:t>
            </a:r>
          </a:p>
          <a:p>
            <a:endParaRPr lang="en-GB" dirty="0">
              <a:solidFill>
                <a:srgbClr val="0073CF"/>
              </a:solidFill>
              <a:latin typeface="DM Sans" pitchFamily="2" charset="77"/>
            </a:endParaRP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Medicines use and side effects (e.g. antidepressants, antipsychotics)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Sleep, wellbeing, and coping strategies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When and how to seek further help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Supporting carers with reassurance and guidance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endParaRPr lang="en-GB" dirty="0">
              <a:solidFill>
                <a:srgbClr val="0073CF"/>
              </a:solidFill>
              <a:latin typeface="DM Sans" pitchFamily="2" charset="77"/>
            </a:endParaRPr>
          </a:p>
          <a:p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Connecting people to: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GP and primary care teams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NHS Talking Therapies / psychological support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Social prescribing and voluntary sector services </a:t>
            </a:r>
            <a:r>
              <a:rPr lang="en-GB" dirty="0" err="1">
                <a:solidFill>
                  <a:srgbClr val="0073CF"/>
                </a:solidFill>
                <a:latin typeface="DM Sans" pitchFamily="2" charset="77"/>
              </a:rPr>
              <a:t>eg</a:t>
            </a: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 Dementia UK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Crisis and urgent support pathways </a:t>
            </a:r>
          </a:p>
          <a:p>
            <a:pPr marL="285750" indent="-285750">
              <a:buClr>
                <a:srgbClr val="FF6E3B"/>
              </a:buClr>
              <a:buFont typeface="Wingdings" pitchFamily="2" charset="2"/>
              <a:buChar char="§"/>
            </a:pPr>
            <a:r>
              <a:rPr lang="en-GB" dirty="0">
                <a:solidFill>
                  <a:srgbClr val="0073CF"/>
                </a:solidFill>
                <a:latin typeface="DM Sans" pitchFamily="2" charset="77"/>
              </a:rPr>
              <a:t>Reducing confusion and fragmentation in accessing care</a:t>
            </a:r>
            <a:endParaRPr dirty="0">
              <a:solidFill>
                <a:srgbClr val="0073CF"/>
              </a:solidFill>
              <a:latin typeface="DM Sans" pitchFamily="2" charset="77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15044" y="1690623"/>
            <a:ext cx="2886582" cy="192443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15044" y="4047235"/>
            <a:ext cx="2886582" cy="14989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0" y="-1"/>
            <a:ext cx="12185650" cy="68579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253232" y="2109214"/>
            <a:ext cx="5684520" cy="2459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53895" algn="l">
              <a:lnSpc>
                <a:spcPct val="110100"/>
              </a:lnSpc>
              <a:spcBef>
                <a:spcPts val="100"/>
              </a:spcBef>
            </a:pPr>
            <a:r>
              <a:rPr sz="4900" dirty="0">
                <a:solidFill>
                  <a:srgbClr val="FFFFFF"/>
                </a:solidFill>
              </a:rPr>
              <a:t>Offer</a:t>
            </a:r>
            <a:r>
              <a:rPr sz="4900" spc="-270" dirty="0">
                <a:solidFill>
                  <a:srgbClr val="FFFFFF"/>
                </a:solidFill>
              </a:rPr>
              <a:t> </a:t>
            </a:r>
            <a:r>
              <a:rPr sz="4900" spc="-50" dirty="0">
                <a:solidFill>
                  <a:srgbClr val="FFFFFF"/>
                </a:solidFill>
              </a:rPr>
              <a:t>4 </a:t>
            </a:r>
            <a:r>
              <a:rPr sz="4900" spc="-20" dirty="0">
                <a:solidFill>
                  <a:srgbClr val="FFFFFF"/>
                </a:solidFill>
              </a:rPr>
              <a:t>Prevention</a:t>
            </a:r>
            <a:r>
              <a:rPr sz="4900" spc="-140" dirty="0">
                <a:solidFill>
                  <a:srgbClr val="FFFFFF"/>
                </a:solidFill>
              </a:rPr>
              <a:t> </a:t>
            </a:r>
            <a:r>
              <a:rPr sz="4900" dirty="0">
                <a:solidFill>
                  <a:srgbClr val="FFFFFF"/>
                </a:solidFill>
              </a:rPr>
              <a:t>and</a:t>
            </a:r>
            <a:r>
              <a:rPr sz="4900" spc="-150" dirty="0">
                <a:solidFill>
                  <a:srgbClr val="FFFFFF"/>
                </a:solidFill>
              </a:rPr>
              <a:t> </a:t>
            </a:r>
            <a:r>
              <a:rPr lang="en-GB" sz="4900" spc="-10" dirty="0">
                <a:solidFill>
                  <a:srgbClr val="FFFFFF"/>
                </a:solidFill>
              </a:rPr>
              <a:t>early 	intervention</a:t>
            </a:r>
            <a:endParaRPr sz="4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724</Words>
  <Application>Microsoft Office PowerPoint</Application>
  <PresentationFormat>Widescreen</PresentationFormat>
  <Paragraphs>107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DM Sans</vt:lpstr>
      <vt:lpstr>Wingdings</vt:lpstr>
      <vt:lpstr>Office Theme</vt:lpstr>
      <vt:lpstr>Community pharmacy: A unified partner in mental health care </vt:lpstr>
      <vt:lpstr>Background</vt:lpstr>
      <vt:lpstr>Offer 1 Community Pharmacy as the front door for mental health</vt:lpstr>
      <vt:lpstr>Community pharmacy as the front door for mental health</vt:lpstr>
      <vt:lpstr>Offer 2 Local intelligence from everyday conversations</vt:lpstr>
      <vt:lpstr>Local intelligence from everyday conversations</vt:lpstr>
      <vt:lpstr>Offer 3 Advice, education and navigation</vt:lpstr>
      <vt:lpstr>Advice, education and navigation</vt:lpstr>
      <vt:lpstr>Offer 4 Prevention and early  intervention</vt:lpstr>
      <vt:lpstr>Prevention and early intervention</vt:lpstr>
      <vt:lpstr>Offer 5 Clinical expertise for safer medicines use</vt:lpstr>
      <vt:lpstr>Clinical expertise for safer medicines use</vt:lpstr>
      <vt:lpstr>Offer 6 A committed partner in mental health pathways</vt:lpstr>
      <vt:lpstr>A committed partner in mental health pathways Co-designing services enabling consistent, person-centred care across the system </vt:lpstr>
      <vt:lpstr>The value for the 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Vicki Roberts</dc:creator>
  <cp:lastModifiedBy>Amanda Alamanos</cp:lastModifiedBy>
  <cp:revision>14</cp:revision>
  <dcterms:created xsi:type="dcterms:W3CDTF">2026-02-13T14:51:07Z</dcterms:created>
  <dcterms:modified xsi:type="dcterms:W3CDTF">2026-06-01T19:27:42Z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2026-02-09T00:00:00Z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2026-02-13T00:00:00Z</vt:filetime>
  </property>
  <property fmtid="{D5CDD505-2E9C-101B-9397-08002B2CF9AE}" pid="5" name="Producer">
    <vt:lpwstr>Microsoft® PowerPoint® for Microsoft 365</vt:lpwstr>
  </property>
</Properties>
</file>